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0" r:id="rId2"/>
    <p:sldId id="291" r:id="rId3"/>
    <p:sldId id="292" r:id="rId4"/>
    <p:sldId id="276" r:id="rId5"/>
    <p:sldId id="257" r:id="rId6"/>
    <p:sldId id="272" r:id="rId7"/>
    <p:sldId id="283" r:id="rId8"/>
    <p:sldId id="258" r:id="rId9"/>
    <p:sldId id="278" r:id="rId10"/>
    <p:sldId id="288" r:id="rId11"/>
    <p:sldId id="264" r:id="rId12"/>
    <p:sldId id="281" r:id="rId13"/>
    <p:sldId id="265" r:id="rId14"/>
    <p:sldId id="289" r:id="rId15"/>
    <p:sldId id="275" r:id="rId16"/>
    <p:sldId id="267" r:id="rId17"/>
    <p:sldId id="266" r:id="rId18"/>
    <p:sldId id="284" r:id="rId19"/>
    <p:sldId id="282" r:id="rId20"/>
    <p:sldId id="259" r:id="rId21"/>
    <p:sldId id="279" r:id="rId22"/>
    <p:sldId id="280" r:id="rId23"/>
    <p:sldId id="26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EAA8-1E40-4F80-AB00-655ED17F9A2B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77ED-7416-4688-AFB1-BC9B93EA8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98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EAA8-1E40-4F80-AB00-655ED17F9A2B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77ED-7416-4688-AFB1-BC9B93EA8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7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EAA8-1E40-4F80-AB00-655ED17F9A2B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77ED-7416-4688-AFB1-BC9B93EA8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8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EAA8-1E40-4F80-AB00-655ED17F9A2B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77ED-7416-4688-AFB1-BC9B93EA8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01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EAA8-1E40-4F80-AB00-655ED17F9A2B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77ED-7416-4688-AFB1-BC9B93EA8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0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EAA8-1E40-4F80-AB00-655ED17F9A2B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77ED-7416-4688-AFB1-BC9B93EA8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47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EAA8-1E40-4F80-AB00-655ED17F9A2B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77ED-7416-4688-AFB1-BC9B93EA8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72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EAA8-1E40-4F80-AB00-655ED17F9A2B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77ED-7416-4688-AFB1-BC9B93EA8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4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EAA8-1E40-4F80-AB00-655ED17F9A2B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77ED-7416-4688-AFB1-BC9B93EA8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09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EAA8-1E40-4F80-AB00-655ED17F9A2B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77ED-7416-4688-AFB1-BC9B93EA8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82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EAA8-1E40-4F80-AB00-655ED17F9A2B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77ED-7416-4688-AFB1-BC9B93EA8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35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CEAA8-1E40-4F80-AB00-655ED17F9A2B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177ED-7416-4688-AFB1-BC9B93EA80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98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Казахский Национальный Университет им. аль-</a:t>
            </a:r>
            <a:r>
              <a:rPr lang="ru-RU" sz="3200" b="1" dirty="0" err="1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192470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</a:rPr>
              <a:t>Кафедра политологии и политических технологий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31118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Политические коммуникации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4306797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>
                <a:latin typeface="Arial" panose="020B0604020202020204" pitchFamily="34" charset="0"/>
              </a:rPr>
              <a:t>Старший преподаватель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33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GR-</a:t>
            </a:r>
            <a:r>
              <a:rPr lang="ru-RU" b="1" dirty="0" err="1" smtClean="0"/>
              <a:t>щик</a:t>
            </a:r>
            <a:r>
              <a:rPr lang="ru-RU" b="1" dirty="0" smtClean="0"/>
              <a:t> должен: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490820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отвечать за налаживание коммуникации внутри компании между ее подразделениями (отдел маркетинга, PR, информационно-аналитическое управление и т.д.) и внешними сотрудниками,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осуществлять взаимодействие с профильными отраслевыми ассоциациями,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проводить мониторинг деятельности органов власти и СМИ,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участвовать в организации мероприятий и работе консультативных советов при органах власти,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предоставлять (по требованию) экспертную информацию и т.д.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Ключевые </a:t>
            </a:r>
            <a:r>
              <a:rPr lang="ru-RU" sz="2400" b="1" dirty="0" err="1" smtClean="0"/>
              <a:t>акторы</a:t>
            </a:r>
            <a:r>
              <a:rPr lang="ru-RU" sz="2400" b="1" dirty="0" smtClean="0"/>
              <a:t>, использующие GR-технологии и имеющие соответствующие подразделения в своей структуре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4000" dirty="0" smtClean="0"/>
              <a:t>деловые </a:t>
            </a:r>
            <a:r>
              <a:rPr lang="ru-RU" sz="4000" dirty="0"/>
              <a:t>союзы и ассоциации, </a:t>
            </a:r>
            <a:endParaRPr lang="ru-RU" sz="4000" dirty="0" smtClean="0"/>
          </a:p>
          <a:p>
            <a:pPr>
              <a:buFont typeface="Wingdings" pitchFamily="2" charset="2"/>
              <a:buChar char="v"/>
            </a:pPr>
            <a:r>
              <a:rPr lang="ru-RU" sz="4000" dirty="0" smtClean="0"/>
              <a:t>крупные </a:t>
            </a:r>
            <a:r>
              <a:rPr lang="ru-RU" sz="4000" dirty="0"/>
              <a:t>финансово-промышленные группы, </a:t>
            </a:r>
            <a:endParaRPr lang="ru-RU" sz="4000" dirty="0" smtClean="0"/>
          </a:p>
          <a:p>
            <a:pPr>
              <a:buFont typeface="Wingdings" pitchFamily="2" charset="2"/>
              <a:buChar char="v"/>
            </a:pPr>
            <a:r>
              <a:rPr lang="ru-RU" sz="4000" dirty="0" smtClean="0"/>
              <a:t>транснациональные </a:t>
            </a:r>
            <a:r>
              <a:rPr lang="ru-RU" sz="4000" dirty="0"/>
              <a:t>корпорации, </a:t>
            </a:r>
            <a:endParaRPr lang="ru-RU" sz="4000" dirty="0" smtClean="0"/>
          </a:p>
          <a:p>
            <a:pPr>
              <a:buFont typeface="Wingdings" pitchFamily="2" charset="2"/>
              <a:buChar char="v"/>
            </a:pPr>
            <a:r>
              <a:rPr lang="ru-RU" sz="4000" dirty="0" smtClean="0"/>
              <a:t>иностранные </a:t>
            </a:r>
            <a:r>
              <a:rPr lang="ru-RU" sz="4000" dirty="0"/>
              <a:t>государства или их отдельные территориальные </a:t>
            </a:r>
            <a:r>
              <a:rPr lang="ru-RU" sz="4000" dirty="0" smtClean="0"/>
              <a:t>единицы.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Большинство существующих в России </a:t>
            </a:r>
            <a:r>
              <a:rPr lang="ru-RU" sz="3200" b="1" dirty="0" err="1" smtClean="0"/>
              <a:t>бизнес-объединений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Ставят перед собой задачу донесения позиции ,представляемой ею группы предпринимателей, до органов государственной власти.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Поэтому в ряде бизнес-ассоциаций существуют </a:t>
            </a:r>
            <a:r>
              <a:rPr lang="ru-RU" sz="2800" u="sng" dirty="0" smtClean="0"/>
              <a:t>специализированные департаменты по работе с органами власти</a:t>
            </a:r>
            <a:r>
              <a:rPr lang="ru-RU" sz="2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РСПП,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Деловая Россия,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ОПОРА России, 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Ассоциация менеджеров России (АМР) и др.</a:t>
            </a:r>
          </a:p>
          <a:p>
            <a:pPr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GR-департаменты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906663"/>
          </a:xfrm>
        </p:spPr>
        <p:txBody>
          <a:bodyPr>
            <a:noAutofit/>
          </a:bodyPr>
          <a:lstStyle/>
          <a:p>
            <a:r>
              <a:rPr lang="ru-RU" sz="2400" dirty="0" smtClean="0"/>
              <a:t>Структурные подразделения по работе с органами государственной власти существуют в </a:t>
            </a:r>
            <a:r>
              <a:rPr lang="ru-RU" sz="2400" dirty="0"/>
              <a:t>настоящее время во всех крупных компаниях 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Кроме взаимодействия с федеральными, региональными и местными органами власти, GR-департаменты способствуют :</a:t>
            </a:r>
          </a:p>
          <a:p>
            <a:pPr>
              <a:buFont typeface="Wingdings" pitchFamily="2" charset="2"/>
              <a:buChar char="§"/>
            </a:pPr>
            <a:r>
              <a:rPr lang="ru-RU" sz="2000" i="1" dirty="0" smtClean="0"/>
              <a:t>выходу компании на новые рынки, </a:t>
            </a:r>
          </a:p>
          <a:p>
            <a:pPr>
              <a:buFont typeface="Wingdings" pitchFamily="2" charset="2"/>
              <a:buChar char="§"/>
            </a:pPr>
            <a:r>
              <a:rPr lang="ru-RU" sz="2000" i="1" dirty="0" smtClean="0"/>
              <a:t>налаживанию контактов с местным истеблишментом, общественными организациями и СМИ.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России </a:t>
            </a:r>
            <a:r>
              <a:rPr lang="ru-RU" sz="2400" dirty="0" smtClean="0"/>
              <a:t>больше </a:t>
            </a:r>
            <a:r>
              <a:rPr lang="ru-RU" sz="2400" dirty="0"/>
              <a:t>всего подобных отделов образовано в компаниях нефтяного, телекоммуникационного и металлургического профиля.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Основные задачи </a:t>
            </a:r>
            <a:r>
              <a:rPr lang="en-US" sz="2800" b="1" dirty="0" smtClean="0"/>
              <a:t>GR-</a:t>
            </a:r>
            <a:r>
              <a:rPr lang="ru-RU" sz="2800" b="1" dirty="0" smtClean="0"/>
              <a:t>департаментов </a:t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490820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координация деятельности и обмен информацией между органами исполнительной власти,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влияние на законотворческую деятельность представительских органов власти,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решение судебных вопросов,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взаимодействие с ведущими политическими партиями, некоммерческими организациями и другими </a:t>
            </a:r>
            <a:r>
              <a:rPr lang="ru-RU" sz="2800" dirty="0" err="1" smtClean="0"/>
              <a:t>бизнес-объединениями</a:t>
            </a:r>
            <a:r>
              <a:rPr lang="ru-RU" sz="2800" dirty="0" smtClean="0"/>
              <a:t>,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формирование позитивного отношения к отечественному бизнесу в обществе и за рубежом и т.д.</a:t>
            </a:r>
            <a:br>
              <a:rPr lang="ru-RU" sz="2800" dirty="0" smtClean="0"/>
            </a:b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</a:t>
            </a:r>
            <a:r>
              <a:rPr lang="en-US" dirty="0" smtClean="0"/>
              <a:t>GR</a:t>
            </a:r>
            <a:r>
              <a:rPr lang="ru-RU" dirty="0" smtClean="0"/>
              <a:t>-структуры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824861"/>
              </p:ext>
            </p:extLst>
          </p:nvPr>
        </p:nvGraphicFramePr>
        <p:xfrm>
          <a:off x="467544" y="1484785"/>
          <a:ext cx="8424936" cy="5040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275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dirty="0" smtClean="0"/>
                        <a:t>1. Создание системы эффективного взаимодействия с органами власти</a:t>
                      </a:r>
                      <a:endParaRPr lang="ru-RU" sz="1800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dirty="0" smtClean="0"/>
                        <a:t>2. Извлечение прибыли от</a:t>
                      </a:r>
                    </a:p>
                    <a:p>
                      <a:pPr>
                        <a:buNone/>
                      </a:pPr>
                      <a:r>
                        <a:rPr lang="ru-RU" sz="1800" dirty="0" smtClean="0"/>
                        <a:t>взаимодействия с органами</a:t>
                      </a:r>
                    </a:p>
                    <a:p>
                      <a:pPr>
                        <a:buNone/>
                      </a:pPr>
                      <a:r>
                        <a:rPr lang="ru-RU" sz="1800" dirty="0" smtClean="0"/>
                        <a:t>власти</a:t>
                      </a:r>
                      <a:endParaRPr lang="ru-RU" sz="1800" dirty="0"/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43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1.1. Участие в принятии стратегических  управленческих решений</a:t>
                      </a:r>
                      <a:endParaRPr lang="ru-RU" sz="1800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2.1. Организация работы GR-структуры</a:t>
                      </a:r>
                    </a:p>
                    <a:p>
                      <a:endParaRPr lang="ru-RU" sz="1800" dirty="0"/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43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1.2. Развитие системы социального</a:t>
                      </a:r>
                    </a:p>
                    <a:p>
                      <a:r>
                        <a:rPr lang="ru-RU" sz="1800" dirty="0" smtClean="0"/>
                        <a:t>партнёрства</a:t>
                      </a:r>
                      <a:endParaRPr lang="ru-RU" sz="1800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2.2. Разработка эффективной GR-стратегии</a:t>
                      </a:r>
                      <a:endParaRPr lang="ru-RU" sz="1800" dirty="0"/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75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1.3. Формирование</a:t>
                      </a:r>
                    </a:p>
                    <a:p>
                      <a:r>
                        <a:rPr lang="ru-RU" sz="1800" dirty="0" smtClean="0"/>
                        <a:t>системы представительства интересов</a:t>
                      </a:r>
                      <a:endParaRPr lang="ru-RU" sz="1800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2.3. Результативное</a:t>
                      </a:r>
                    </a:p>
                    <a:p>
                      <a:r>
                        <a:rPr lang="ru-RU" sz="1800" dirty="0" smtClean="0"/>
                        <a:t>проведение GR-</a:t>
                      </a:r>
                    </a:p>
                    <a:p>
                      <a:r>
                        <a:rPr lang="ru-RU" sz="1800" dirty="0" smtClean="0"/>
                        <a:t>кампании</a:t>
                      </a:r>
                      <a:endParaRPr lang="ru-RU" sz="1800" dirty="0"/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275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1.4. Построение</a:t>
                      </a:r>
                    </a:p>
                    <a:p>
                      <a:r>
                        <a:rPr lang="ru-RU" sz="1800" dirty="0" smtClean="0"/>
                        <a:t>корпоративной</a:t>
                      </a:r>
                    </a:p>
                    <a:p>
                      <a:r>
                        <a:rPr lang="ru-RU" sz="1800" dirty="0" smtClean="0"/>
                        <a:t>культуры и системы ценностей</a:t>
                      </a:r>
                      <a:endParaRPr lang="ru-RU" sz="1800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2.4. Формирование</a:t>
                      </a:r>
                    </a:p>
                    <a:p>
                      <a:r>
                        <a:rPr lang="ru-RU" sz="1800" dirty="0" smtClean="0"/>
                        <a:t>позитивного имиджа</a:t>
                      </a:r>
                    </a:p>
                    <a:p>
                      <a:endParaRPr lang="ru-RU" sz="1800" dirty="0"/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743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1.5. Создание благоприятного общественного окружения</a:t>
                      </a:r>
                      <a:endParaRPr lang="ru-RU" sz="1800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2.5. Поддержание</a:t>
                      </a:r>
                    </a:p>
                    <a:p>
                      <a:r>
                        <a:rPr lang="ru-RU" sz="1800" dirty="0" smtClean="0"/>
                        <a:t>партнёрских отношений с ЛПР</a:t>
                      </a:r>
                      <a:endParaRPr lang="ru-RU" sz="1800" dirty="0"/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GR-технологии используют территориальные единицы государств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500" dirty="0" smtClean="0"/>
              <a:t>Например</a:t>
            </a:r>
            <a:r>
              <a:rPr lang="ru-RU" sz="2500" dirty="0"/>
              <a:t>, </a:t>
            </a:r>
            <a:r>
              <a:rPr lang="ru-RU" sz="2500" b="1" u="sng" dirty="0"/>
              <a:t>в Ярославской области </a:t>
            </a:r>
            <a:r>
              <a:rPr lang="ru-RU" sz="2500" dirty="0"/>
              <a:t>был создан Центр информации и стратегического </a:t>
            </a:r>
            <a:r>
              <a:rPr lang="ru-RU" sz="2500" dirty="0" smtClean="0"/>
              <a:t>планирования.</a:t>
            </a:r>
          </a:p>
          <a:p>
            <a:pPr>
              <a:buFont typeface="Wingdings" pitchFamily="2" charset="2"/>
              <a:buChar char="Ø"/>
            </a:pPr>
            <a:r>
              <a:rPr lang="ru-RU" sz="2500" dirty="0" smtClean="0"/>
              <a:t>В</a:t>
            </a:r>
            <a:r>
              <a:rPr lang="ru-RU" sz="2500" dirty="0"/>
              <a:t>  состав новой структуры вошли уже существующее управление общественных связей, информации и печати, а также вновь созданное управление регионального маркетинга. </a:t>
            </a:r>
            <a:endParaRPr lang="ru-RU" sz="2500" dirty="0" smtClean="0"/>
          </a:p>
          <a:p>
            <a:pPr>
              <a:buFont typeface="Wingdings" pitchFamily="2" charset="2"/>
              <a:buChar char="Ø"/>
            </a:pPr>
            <a:r>
              <a:rPr lang="ru-RU" sz="2500" dirty="0" smtClean="0"/>
              <a:t>Основной </a:t>
            </a:r>
            <a:r>
              <a:rPr lang="ru-RU" sz="2500" dirty="0"/>
              <a:t>задачей вновь созданного центра стало формирование имиджа региона в России и за ее пределами с целью привлечения российских и иностранных инвестиций, инноваций и </a:t>
            </a:r>
            <a:r>
              <a:rPr lang="ru-RU" sz="2500" dirty="0" smtClean="0"/>
              <a:t>туристов.</a:t>
            </a:r>
          </a:p>
          <a:p>
            <a:pPr>
              <a:buFont typeface="Wingdings" pitchFamily="2" charset="2"/>
              <a:buChar char="Ø"/>
            </a:pPr>
            <a:r>
              <a:rPr lang="ru-RU" sz="2500" dirty="0" smtClean="0"/>
              <a:t/>
            </a:r>
            <a:br>
              <a:rPr lang="ru-RU" sz="2500" dirty="0" smtClean="0"/>
            </a:br>
            <a:endParaRPr lang="ru-RU" sz="25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ТНК (транснациональные корпорации)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для </a:t>
            </a:r>
            <a:r>
              <a:rPr lang="ru-RU" dirty="0"/>
              <a:t>уменьшения существующих </a:t>
            </a:r>
            <a:r>
              <a:rPr lang="ru-RU" dirty="0" err="1"/>
              <a:t>страновых</a:t>
            </a:r>
            <a:r>
              <a:rPr lang="ru-RU" dirty="0"/>
              <a:t> рисков и смягчения инвестиционного климата для зарубежных компаний, так же организуют GR-департаменты в своем филиале. </a:t>
            </a:r>
            <a:endParaRPr lang="ru-RU" dirty="0" smtClean="0"/>
          </a:p>
          <a:p>
            <a:r>
              <a:rPr lang="ru-RU" dirty="0" smtClean="0"/>
              <a:t>Зачастую</a:t>
            </a:r>
            <a:r>
              <a:rPr lang="ru-RU" dirty="0"/>
              <a:t> </a:t>
            </a:r>
            <a:r>
              <a:rPr lang="ru-RU"/>
              <a:t>GR-специалисты </a:t>
            </a:r>
            <a:r>
              <a:rPr lang="ru-RU" smtClean="0"/>
              <a:t>привлекают </a:t>
            </a:r>
            <a:r>
              <a:rPr lang="ru-RU" dirty="0"/>
              <a:t>к продвижению частных интересов посла своей </a:t>
            </a:r>
            <a:r>
              <a:rPr lang="ru-RU" dirty="0" smtClean="0"/>
              <a:t>страны.</a:t>
            </a:r>
          </a:p>
          <a:p>
            <a:r>
              <a:rPr lang="ru-RU" dirty="0" smtClean="0"/>
              <a:t>Донесение </a:t>
            </a:r>
            <a:r>
              <a:rPr lang="ru-RU" dirty="0"/>
              <a:t>позиции страны до политической элиты иностранного </a:t>
            </a:r>
            <a:r>
              <a:rPr lang="ru-RU" dirty="0" smtClean="0"/>
              <a:t>государства. </a:t>
            </a:r>
          </a:p>
          <a:p>
            <a:r>
              <a:rPr lang="ru-RU" dirty="0" smtClean="0"/>
              <a:t>Отечественный </a:t>
            </a:r>
            <a:r>
              <a:rPr lang="ru-RU" dirty="0"/>
              <a:t>бизнес и государство зачастую координируют свои действия на международной арене. </a:t>
            </a:r>
            <a:endParaRPr lang="ru-RU" dirty="0" smtClean="0"/>
          </a:p>
          <a:p>
            <a:r>
              <a:rPr lang="ru-RU" dirty="0" smtClean="0"/>
              <a:t>GR-функции </a:t>
            </a:r>
            <a:r>
              <a:rPr lang="ru-RU" dirty="0"/>
              <a:t>государства могут </a:t>
            </a:r>
            <a:r>
              <a:rPr lang="ru-RU" dirty="0" smtClean="0"/>
              <a:t>осуществлять: </a:t>
            </a:r>
            <a:r>
              <a:rPr lang="ru-RU" dirty="0"/>
              <a:t>посольства, служба внешней разведки, фонды, религиозные секты и другие организации. </a:t>
            </a:r>
            <a:endParaRPr lang="ru-RU" dirty="0" smtClean="0"/>
          </a:p>
          <a:p>
            <a:r>
              <a:rPr lang="ru-RU" dirty="0" smtClean="0"/>
              <a:t>большое </a:t>
            </a:r>
            <a:r>
              <a:rPr lang="ru-RU" dirty="0"/>
              <a:t>значение имеет запуск собственных СМИ на территории иностранных государств.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Например, в головном офисе компании ТНК-BP </a:t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за GR отвечают сразу три управления: по работе с регионами, по законотворческой работе и по связям с органами государственной власти.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Кроме того, на уровне субъектов РФ, в которых расположены основные производственные активы компании, существуют местные подразделения по GR: они были преобразованы из бывших благотворительных фондов компании СИДАНКО, которая была практически полностью поглощена ТНК в 2001 году.</a:t>
            </a:r>
            <a:endParaRPr lang="ru-R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6600" b="1" dirty="0" smtClean="0"/>
          </a:p>
          <a:p>
            <a:pPr algn="ctr">
              <a:buNone/>
            </a:pPr>
            <a:r>
              <a:rPr lang="ru-RU" sz="6600" b="1" dirty="0" smtClean="0"/>
              <a:t>GR-менеджер</a:t>
            </a:r>
            <a:endParaRPr lang="ru-RU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2510899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Политические коммуникации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364502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Лекция 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7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3200" dirty="0"/>
              <a:t>Government Relations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0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GR-менеджер в отличие от лоббиста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Может </a:t>
            </a:r>
            <a:r>
              <a:rPr lang="ru-RU" sz="3200" dirty="0"/>
              <a:t>и не заниматься непосредственно лоббированием. </a:t>
            </a:r>
            <a:endParaRPr lang="ru-RU" sz="3200" dirty="0" smtClean="0"/>
          </a:p>
          <a:p>
            <a:r>
              <a:rPr lang="ru-RU" sz="3200" dirty="0" smtClean="0"/>
              <a:t>Ему </a:t>
            </a:r>
            <a:r>
              <a:rPr lang="ru-RU" sz="3200" dirty="0"/>
              <a:t>достаточно знать соответствующих специалистов и снабжать их необходимыми указаниями и информацией. </a:t>
            </a:r>
            <a:endParaRPr lang="ru-RU" sz="3200" dirty="0" smtClean="0"/>
          </a:p>
          <a:p>
            <a:r>
              <a:rPr lang="ru-RU" sz="3200" dirty="0" smtClean="0"/>
              <a:t>Вместе </a:t>
            </a:r>
            <a:r>
              <a:rPr lang="ru-RU" sz="3200" dirty="0"/>
              <a:t>с тем наибольшая продуктивность деятельности GR-менеджера достигается за счет комплексного подхода к решению поставленных задач.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357166"/>
            <a:ext cx="749808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Основные функции GR-менеджера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/>
              <a:t>Создание благоприятного имиджа в сфере политической элиты;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Решение практических вопросов с государственными компаниями;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Создание благоприятной атмосферы отношений с регуляторными органами;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Решение судебных вопросов;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Решение вопросов входа на новый рынок.</a:t>
            </a:r>
            <a:endParaRPr lang="ru-RU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GR-менеджер и лоббист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ЛОББИСТ </a:t>
                      </a:r>
                      <a:endParaRPr lang="ru-RU" sz="1700" dirty="0"/>
                    </a:p>
                  </a:txBody>
                  <a:tcPr marL="96163" marR="96163"/>
                </a:tc>
                <a:tc>
                  <a:txBody>
                    <a:bodyPr/>
                    <a:lstStyle/>
                    <a:p>
                      <a:r>
                        <a:rPr lang="ru-RU" sz="1700" b="1" dirty="0" smtClean="0"/>
                        <a:t>GR-специалист</a:t>
                      </a:r>
                      <a:endParaRPr lang="ru-RU" sz="1700" dirty="0"/>
                    </a:p>
                  </a:txBody>
                  <a:tcPr marL="96163" marR="9616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700" dirty="0" smtClean="0"/>
                        <a:t>работает за гонорар и процент от сделки, обладает широкой сетью контактов в органах государственной власти. </a:t>
                      </a:r>
                      <a:endParaRPr lang="ru-RU" sz="1700" dirty="0"/>
                    </a:p>
                  </a:txBody>
                  <a:tcPr marL="96163" marR="96163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700" dirty="0" smtClean="0"/>
                        <a:t> работает на постоянной основе, получая фиксированную заработную плату, </a:t>
                      </a:r>
                    </a:p>
                  </a:txBody>
                  <a:tcPr marL="96163" marR="9616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700" dirty="0" smtClean="0"/>
                        <a:t>Наиболее эффективные лоббисты – бывшие чиновники или депутаты. Опыт работы на </a:t>
                      </a:r>
                      <a:r>
                        <a:rPr lang="ru-RU" sz="1700" dirty="0" err="1" smtClean="0"/>
                        <a:t>госслужбе</a:t>
                      </a:r>
                      <a:r>
                        <a:rPr lang="ru-RU" sz="1700" dirty="0" smtClean="0"/>
                        <a:t> позволяет изучить все тонкости принятия политических решений, психологии и особенностей коммуникации между чиновниками. </a:t>
                      </a:r>
                      <a:endParaRPr lang="ru-RU" sz="1700" dirty="0"/>
                    </a:p>
                  </a:txBody>
                  <a:tcPr marL="96163" marR="96163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700" dirty="0" smtClean="0"/>
                        <a:t>взбирается по корпоративной лестнице,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ru-RU" sz="1700" dirty="0"/>
                    </a:p>
                  </a:txBody>
                  <a:tcPr marL="96163" marR="9616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700" dirty="0" smtClean="0"/>
                        <a:t>является специалистом кулуарных переговоров и политического торга, его ключевой ресурс – способность реализовывать поставленные задачи через </a:t>
                      </a:r>
                      <a:r>
                        <a:rPr lang="ru-RU" sz="1700" dirty="0" err="1" smtClean="0"/>
                        <a:t>акторов</a:t>
                      </a:r>
                      <a:r>
                        <a:rPr lang="ru-RU" sz="1700" dirty="0" smtClean="0"/>
                        <a:t>, принимающих политические решения.</a:t>
                      </a:r>
                      <a:endParaRPr lang="ru-RU" sz="1700" dirty="0"/>
                    </a:p>
                  </a:txBody>
                  <a:tcPr marL="96163" marR="9616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700" dirty="0" smtClean="0"/>
                        <a:t>отстаивает интересы одного заказчика – своей компании.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ru-RU" sz="1700" dirty="0"/>
                    </a:p>
                  </a:txBody>
                  <a:tcPr marL="96163" marR="9616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Функциональные обязанности</a:t>
            </a:r>
            <a:br>
              <a:rPr lang="ru-RU" b="1" dirty="0" smtClean="0"/>
            </a:br>
            <a:r>
              <a:rPr lang="en-US" b="1" dirty="0" smtClean="0"/>
              <a:t>GR</a:t>
            </a:r>
            <a:r>
              <a:rPr lang="ru-RU" b="1" dirty="0" smtClean="0"/>
              <a:t>-менеджера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Организация </a:t>
            </a:r>
            <a:r>
              <a:rPr lang="ru-RU" sz="2400" dirty="0"/>
              <a:t>взаимодействия с органами государственной власти и общественными организациями;</a:t>
            </a:r>
          </a:p>
          <a:p>
            <a:r>
              <a:rPr lang="ru-RU" sz="2400" dirty="0"/>
              <a:t>Организация встреч и переговоров с представителями государственных организаций;</a:t>
            </a:r>
          </a:p>
          <a:p>
            <a:r>
              <a:rPr lang="ru-RU" sz="2400" dirty="0"/>
              <a:t>Участие в специализированных выставках и конференциях, проведение семинаров и презентаций для представителей государственных органов;</a:t>
            </a:r>
          </a:p>
          <a:p>
            <a:r>
              <a:rPr lang="ru-RU" sz="2400" dirty="0"/>
              <a:t>Отслеживание законодательных и политических тенденций и изменений, консультирование, политический анализ;</a:t>
            </a:r>
          </a:p>
          <a:p>
            <a:r>
              <a:rPr lang="ru-RU" sz="2400" dirty="0"/>
              <a:t>Продвижение и защита интересов компании в органах государственной власти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05740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Понятие </a:t>
            </a:r>
            <a:r>
              <a:rPr lang="en-US" sz="2400" dirty="0" smtClean="0"/>
              <a:t>Government Relations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Методы воздействия на органы власти 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Субъекты и объекты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2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b="1" i="1" dirty="0" smtClean="0"/>
              <a:t>Чем вызвана необходимость совершенствования механизмов коммуникации? </a:t>
            </a:r>
            <a:endParaRPr lang="ru-RU" sz="2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модернизацией </a:t>
            </a:r>
            <a:r>
              <a:rPr lang="ru-RU" sz="3200" i="1" dirty="0" err="1" smtClean="0"/>
              <a:t>бизнес-структур</a:t>
            </a:r>
            <a:r>
              <a:rPr lang="ru-RU" sz="3200" i="1" dirty="0" smtClean="0"/>
              <a:t>; </a:t>
            </a:r>
          </a:p>
          <a:p>
            <a:r>
              <a:rPr lang="ru-RU" sz="3200" i="1" dirty="0" smtClean="0"/>
              <a:t>развитием </a:t>
            </a:r>
            <a:r>
              <a:rPr lang="ru-RU" sz="3200" i="1" dirty="0"/>
              <a:t>общественных представительских </a:t>
            </a:r>
            <a:r>
              <a:rPr lang="ru-RU" sz="3200" i="1" dirty="0" smtClean="0"/>
              <a:t>институтов;</a:t>
            </a:r>
          </a:p>
          <a:p>
            <a:r>
              <a:rPr lang="ru-RU" sz="3200" i="1" dirty="0" smtClean="0"/>
              <a:t>перманентной трансформацией </a:t>
            </a:r>
            <a:r>
              <a:rPr lang="ru-RU" sz="3200" i="1" dirty="0"/>
              <a:t>органов государственной </a:t>
            </a:r>
            <a:r>
              <a:rPr lang="ru-RU" sz="3200" i="1" dirty="0" smtClean="0"/>
              <a:t>власти;</a:t>
            </a:r>
          </a:p>
          <a:p>
            <a:r>
              <a:rPr lang="ru-RU" sz="3200" i="1" dirty="0" smtClean="0"/>
              <a:t>скрытыми формами взаимодействия бизнеса и государства </a:t>
            </a:r>
            <a:r>
              <a:rPr lang="ru-RU" sz="3200" i="1" dirty="0"/>
              <a:t>в </a:t>
            </a:r>
            <a:r>
              <a:rPr lang="ru-RU" sz="3200" i="1" dirty="0" smtClean="0"/>
              <a:t>постсоветских странах</a:t>
            </a:r>
            <a:r>
              <a:rPr lang="ru-RU" sz="3200" i="1" dirty="0" smtClean="0"/>
              <a:t> </a:t>
            </a:r>
            <a:r>
              <a:rPr lang="ru-RU" sz="3200" i="1" dirty="0" smtClean="0"/>
              <a:t>в 90-е гг.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Новые технологии лоббизма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i="1" dirty="0" smtClean="0"/>
              <a:t>большая </a:t>
            </a:r>
            <a:r>
              <a:rPr lang="ru-RU" sz="2800" i="1" dirty="0"/>
              <a:t>открытость при ведении диалога между властью и бизнесом, </a:t>
            </a:r>
            <a:endParaRPr lang="ru-RU" sz="2800" i="1" dirty="0" smtClean="0"/>
          </a:p>
          <a:p>
            <a:r>
              <a:rPr lang="ru-RU" sz="2800" i="1" dirty="0" smtClean="0"/>
              <a:t>снижение </a:t>
            </a:r>
            <a:r>
              <a:rPr lang="ru-RU" sz="2800" i="1" dirty="0"/>
              <a:t>роли прямых контактов (</a:t>
            </a:r>
            <a:r>
              <a:rPr lang="ru-RU" sz="2800" i="1" dirty="0" smtClean="0"/>
              <a:t>т.н. </a:t>
            </a:r>
            <a:r>
              <a:rPr lang="ru-RU" sz="2800" i="1" dirty="0"/>
              <a:t>«коридорный лоббизм»), </a:t>
            </a:r>
            <a:endParaRPr lang="ru-RU" sz="2800" i="1" dirty="0" smtClean="0"/>
          </a:p>
          <a:p>
            <a:r>
              <a:rPr lang="ru-RU" sz="2800" i="1" dirty="0" smtClean="0"/>
              <a:t>широкое </a:t>
            </a:r>
            <a:r>
              <a:rPr lang="ru-RU" sz="2800" i="1" dirty="0"/>
              <a:t>привлечение бизнеса и </a:t>
            </a:r>
            <a:r>
              <a:rPr lang="ru-RU" sz="2800" i="1" dirty="0" smtClean="0"/>
              <a:t>НКО (некоммерческих организаций) </a:t>
            </a:r>
            <a:r>
              <a:rPr lang="ru-RU" sz="2800" i="1" dirty="0"/>
              <a:t>к выработке государственной политики в различных сферах экономики, </a:t>
            </a:r>
            <a:endParaRPr lang="ru-RU" sz="2800" i="1" dirty="0" smtClean="0"/>
          </a:p>
          <a:p>
            <a:r>
              <a:rPr lang="ru-RU" sz="2800" i="1" dirty="0" smtClean="0"/>
              <a:t>использование </a:t>
            </a:r>
            <a:r>
              <a:rPr lang="ru-RU" sz="2800" i="1" dirty="0"/>
              <a:t>косвенных технологий влияния (работа с общественным мнением, </a:t>
            </a:r>
            <a:r>
              <a:rPr lang="ru-RU" sz="2800" i="1" dirty="0" smtClean="0"/>
              <a:t>связи </a:t>
            </a:r>
            <a:r>
              <a:rPr lang="ru-RU" sz="2800" i="1" dirty="0"/>
              <a:t>с </a:t>
            </a:r>
            <a:r>
              <a:rPr lang="ru-RU" sz="2800" i="1" dirty="0" err="1"/>
              <a:t>медиасообществом</a:t>
            </a:r>
            <a:r>
              <a:rPr lang="ru-RU" sz="2800" i="1" dirty="0"/>
              <a:t> и др.) и т.д. </a:t>
            </a:r>
            <a:endParaRPr lang="ru-RU" sz="2800" i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Сущность GR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П. А. Толстых </a:t>
            </a:r>
            <a:r>
              <a:rPr lang="ru-RU" sz="2000" dirty="0" smtClean="0"/>
              <a:t>(руководитель Центра по изучению проблем взаимодействия бизнеса и власти НИУ ВШЭ) </a:t>
            </a:r>
            <a:r>
              <a:rPr lang="ru-RU" sz="2000" b="1" dirty="0" smtClean="0"/>
              <a:t>: </a:t>
            </a:r>
          </a:p>
          <a:p>
            <a:pPr algn="ctr">
              <a:buNone/>
            </a:pPr>
            <a:r>
              <a:rPr lang="ru-RU" sz="2000" dirty="0" smtClean="0"/>
              <a:t>«GR-менеджмент – это деятельность специально уполномоченных сотрудников крупных коммерческих структур (GR-менеджеров) по ведению работы компании в политическом окружении». </a:t>
            </a:r>
          </a:p>
          <a:p>
            <a:pPr algn="just">
              <a:buNone/>
            </a:pPr>
            <a:r>
              <a:rPr lang="ru-RU" sz="2000" b="1" dirty="0" smtClean="0"/>
              <a:t>А. В. </a:t>
            </a:r>
            <a:r>
              <a:rPr lang="ru-RU" sz="2000" b="1" dirty="0" err="1" smtClean="0"/>
              <a:t>Павроз</a:t>
            </a:r>
            <a:r>
              <a:rPr lang="ru-RU" sz="2000" b="1" dirty="0" smtClean="0"/>
              <a:t> (</a:t>
            </a:r>
            <a:r>
              <a:rPr lang="ru-RU" sz="2000" dirty="0" smtClean="0"/>
              <a:t>кафедра политического управления СПбГУ) </a:t>
            </a:r>
            <a:r>
              <a:rPr lang="ru-RU" sz="2000" b="1" dirty="0" smtClean="0"/>
              <a:t>: </a:t>
            </a:r>
          </a:p>
          <a:p>
            <a:pPr algn="ctr">
              <a:buNone/>
            </a:pPr>
            <a:r>
              <a:rPr lang="ru-RU" sz="2000" dirty="0" smtClean="0"/>
              <a:t>«GR — это деятельность по выстраиванию отношений между различными общественными группами (</a:t>
            </a:r>
            <a:r>
              <a:rPr lang="ru-RU" sz="2000" dirty="0" err="1" smtClean="0"/>
              <a:t>бизнес-структурами</a:t>
            </a:r>
            <a:r>
              <a:rPr lang="ru-RU" sz="2000" dirty="0" smtClean="0"/>
              <a:t>, профессиональными союзами, добровольческими </a:t>
            </a:r>
            <a:r>
              <a:rPr lang="ru-RU" sz="2000" dirty="0" err="1" smtClean="0"/>
              <a:t>организа</a:t>
            </a:r>
            <a:r>
              <a:rPr lang="ru-RU" sz="2000" dirty="0" smtClean="0"/>
              <a:t>- </a:t>
            </a:r>
            <a:r>
              <a:rPr lang="ru-RU" sz="2000" dirty="0" err="1" smtClean="0"/>
              <a:t>циями</a:t>
            </a:r>
            <a:r>
              <a:rPr lang="ru-RU" sz="2000" dirty="0" smtClean="0"/>
              <a:t> и пр.) и государственной властью, включающую в себя сбор и обработку информации о деятельности правительства, подготовку и распространение информации о позициях представляемых групп, влияние на процессы принятия политических и административных решений (лоббизм)» 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GR-менеджмент (англ. </a:t>
            </a:r>
            <a:r>
              <a:rPr lang="ru-RU" sz="3200" b="1" dirty="0" err="1" smtClean="0"/>
              <a:t>government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relations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management</a:t>
            </a:r>
            <a:r>
              <a:rPr lang="ru-RU" sz="3200" b="1" dirty="0" smtClean="0"/>
              <a:t>)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200" b="1" i="1" dirty="0" smtClean="0"/>
              <a:t>система управления взаимодействием </a:t>
            </a:r>
            <a:r>
              <a:rPr lang="ru-RU" sz="3200" b="1" i="1" dirty="0" err="1" smtClean="0"/>
              <a:t>бизнес-сообщества</a:t>
            </a:r>
            <a:r>
              <a:rPr lang="ru-RU" sz="3200" b="1" i="1" dirty="0" smtClean="0"/>
              <a:t> и общественного сектора с органами государственной власти и местного самоуправления в процессе проектирования и реализации совместных социально-значимых проектов и программ, удовлетворения осознанных потребностей граждан посредством предоставления социальных услуг</a:t>
            </a:r>
            <a:endParaRPr lang="ru-RU" sz="3200" dirty="0" smtClean="0"/>
          </a:p>
          <a:p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Термины GR и лоббизм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Использование </a:t>
            </a:r>
            <a:r>
              <a:rPr lang="ru-RU" sz="3600" dirty="0"/>
              <a:t>термина </a:t>
            </a:r>
            <a:r>
              <a:rPr lang="ru-RU" sz="3600" dirty="0" err="1"/>
              <a:t>Government</a:t>
            </a:r>
            <a:r>
              <a:rPr lang="ru-RU" sz="3600" dirty="0"/>
              <a:t> </a:t>
            </a:r>
            <a:r>
              <a:rPr lang="ru-RU" sz="3600" dirty="0" err="1"/>
              <a:t>Relations</a:t>
            </a:r>
            <a:r>
              <a:rPr lang="ru-RU" sz="3600" dirty="0"/>
              <a:t> (GR) </a:t>
            </a:r>
            <a:r>
              <a:rPr lang="ru-RU" sz="3600" dirty="0" smtClean="0"/>
              <a:t>продиктовано </a:t>
            </a:r>
            <a:r>
              <a:rPr lang="ru-RU" sz="3600" u="sng" dirty="0"/>
              <a:t>необходимостью замены понятия лоббирование</a:t>
            </a:r>
            <a:r>
              <a:rPr lang="ru-RU" sz="3600" dirty="0"/>
              <a:t>, которое </a:t>
            </a:r>
            <a:r>
              <a:rPr lang="ru-RU" sz="3600" dirty="0" smtClean="0"/>
              <a:t>зачастую </a:t>
            </a:r>
            <a:r>
              <a:rPr lang="ru-RU" sz="3600" dirty="0"/>
              <a:t>перегружено отрицательными характеристиками. </a:t>
            </a:r>
            <a:endParaRPr lang="ru-RU" sz="3600" dirty="0" smtClean="0"/>
          </a:p>
          <a:p>
            <a:r>
              <a:rPr lang="ru-RU" sz="3600" dirty="0" smtClean="0"/>
              <a:t>Однако </a:t>
            </a:r>
            <a:r>
              <a:rPr lang="ru-RU" sz="3600" u="sng" dirty="0"/>
              <a:t>это не означает, что лоббизм и GR – это одно и тоже</a:t>
            </a:r>
            <a:r>
              <a:rPr lang="ru-RU" sz="3600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Лоббизм и GR: отличия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854210"/>
              </p:ext>
            </p:extLst>
          </p:nvPr>
        </p:nvGraphicFramePr>
        <p:xfrm>
          <a:off x="628650" y="1825625"/>
          <a:ext cx="78867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4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2800" dirty="0" smtClean="0"/>
                        <a:t>Лоббизм </a:t>
                      </a:r>
                      <a:endParaRPr lang="ru-RU" sz="2800" dirty="0"/>
                    </a:p>
                  </a:txBody>
                  <a:tcPr marL="96163" marR="9616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800" dirty="0" smtClean="0"/>
                        <a:t>GR </a:t>
                      </a:r>
                      <a:endParaRPr lang="ru-RU" sz="2800" dirty="0"/>
                    </a:p>
                  </a:txBody>
                  <a:tcPr marL="96163" marR="9616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ru-RU" sz="2800" dirty="0" smtClean="0"/>
                        <a:t> выступает как </a:t>
                      </a:r>
                      <a:r>
                        <a:rPr lang="ru-RU" sz="2800" u="sng" dirty="0" smtClean="0"/>
                        <a:t>одна из </a:t>
                      </a:r>
                      <a:r>
                        <a:rPr lang="ru-RU" sz="2800" dirty="0" smtClean="0"/>
                        <a:t>технологий продвижения интересов в органах власти.</a:t>
                      </a:r>
                      <a:endParaRPr lang="ru-RU" sz="2800" dirty="0"/>
                    </a:p>
                  </a:txBody>
                  <a:tcPr marL="96163" marR="96163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ru-RU" sz="2800" dirty="0" smtClean="0"/>
                        <a:t>относится к общему менеджменту,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ru-RU" sz="2800" dirty="0" smtClean="0"/>
                        <a:t>в задачи специалиста по связям с органами власти входит не только и не столько взаимодействие с властью как таковой. </a:t>
                      </a:r>
                    </a:p>
                  </a:txBody>
                  <a:tcPr marL="96163" marR="9616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endParaRPr lang="ru-RU" sz="2800"/>
                    </a:p>
                  </a:txBody>
                  <a:tcPr marL="96163" marR="96163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endParaRPr lang="ru-RU" sz="2800" dirty="0"/>
                    </a:p>
                  </a:txBody>
                  <a:tcPr marL="96163" marR="9616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912</Words>
  <Application>Microsoft Office PowerPoint</Application>
  <PresentationFormat>Экран (4:3)</PresentationFormat>
  <Paragraphs>134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Тема Office</vt:lpstr>
      <vt:lpstr>Казахский Национальный Университет им. аль-Фараби</vt:lpstr>
      <vt:lpstr>Презентация PowerPoint</vt:lpstr>
      <vt:lpstr>План лекции:</vt:lpstr>
      <vt:lpstr>Чем вызвана необходимость совершенствования механизмов коммуникации? </vt:lpstr>
      <vt:lpstr>Новые технологии лоббизма</vt:lpstr>
      <vt:lpstr>Сущность GR</vt:lpstr>
      <vt:lpstr>GR-менеджмент (англ. government relations management) </vt:lpstr>
      <vt:lpstr>Термины GR и лоббизм</vt:lpstr>
      <vt:lpstr>Лоббизм и GR: отличия</vt:lpstr>
      <vt:lpstr>GR-щик должен:  </vt:lpstr>
      <vt:lpstr>Ключевые акторы, использующие GR-технологии и имеющие соответствующие подразделения в своей структуре</vt:lpstr>
      <vt:lpstr>Большинство существующих в России бизнес-объединений</vt:lpstr>
      <vt:lpstr>GR-департаменты</vt:lpstr>
      <vt:lpstr>Основные задачи GR-департаментов  </vt:lpstr>
      <vt:lpstr>ЗАДАЧИ GR-структуры</vt:lpstr>
      <vt:lpstr>GR-технологии используют территориальные единицы государств</vt:lpstr>
      <vt:lpstr>ТНК (транснациональные корпорации)</vt:lpstr>
      <vt:lpstr> Например, в головном офисе компании ТНК-BP  </vt:lpstr>
      <vt:lpstr>Презентация PowerPoint</vt:lpstr>
      <vt:lpstr>GR-менеджер в отличие от лоббиста</vt:lpstr>
      <vt:lpstr>Основные функции GR-менеджера</vt:lpstr>
      <vt:lpstr>GR-менеджер и лоббист  </vt:lpstr>
      <vt:lpstr>Функциональные обязанности GR-менеджера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</dc:title>
  <dc:creator>Рашид</dc:creator>
  <cp:lastModifiedBy>User</cp:lastModifiedBy>
  <cp:revision>37</cp:revision>
  <dcterms:created xsi:type="dcterms:W3CDTF">2014-12-19T10:03:36Z</dcterms:created>
  <dcterms:modified xsi:type="dcterms:W3CDTF">2022-10-09T14:08:09Z</dcterms:modified>
</cp:coreProperties>
</file>